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5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45674" y="675084"/>
            <a:ext cx="7425452" cy="423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37"/>
              </a:lnSpc>
              <a:buNone/>
            </a:pPr>
            <a:r>
              <a:rPr lang="en-US" sz="32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Challenges Facing Modern Society and Suggested Solutions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345674" y="5278160"/>
            <a:ext cx="7425452" cy="1571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3"/>
              </a:lnSpc>
              <a:buNone/>
            </a:pPr>
            <a:r>
              <a:rPr lang="en-US" sz="193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society faces numerous challenges that impact our well-being, sustainability, and future. These challenges are interconnected and require innovative solutions to address their root causes and create a better future for all.</a:t>
            </a:r>
            <a:endParaRPr lang="en-US" sz="1933" dirty="0"/>
          </a:p>
        </p:txBody>
      </p:sp>
      <p:sp>
        <p:nvSpPr>
          <p:cNvPr id="7" name="Shape 4"/>
          <p:cNvSpPr/>
          <p:nvPr/>
        </p:nvSpPr>
        <p:spPr>
          <a:xfrm>
            <a:off x="6345674" y="7143869"/>
            <a:ext cx="392787" cy="392787"/>
          </a:xfrm>
          <a:prstGeom prst="roundRect">
            <a:avLst>
              <a:gd name="adj" fmla="val 2327746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861215" y="7125414"/>
            <a:ext cx="4750475" cy="4296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417" b="1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</a:rPr>
              <a:t>John </a:t>
            </a:r>
            <a:r>
              <a:rPr lang="en-US" sz="2417" b="1" dirty="0" err="1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</a:rPr>
              <a:t>Denge</a:t>
            </a:r>
            <a:endParaRPr lang="en-US" sz="241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19932" y="1076563"/>
            <a:ext cx="4525328" cy="565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4"/>
              </a:lnSpc>
              <a:buNone/>
            </a:pPr>
            <a:r>
              <a:rPr lang="en-US" sz="35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Renewable Energy</a:t>
            </a:r>
            <a:endParaRPr lang="en-US" sz="3563" dirty="0"/>
          </a:p>
        </p:txBody>
      </p:sp>
      <p:sp>
        <p:nvSpPr>
          <p:cNvPr id="6" name="Shape 3"/>
          <p:cNvSpPr/>
          <p:nvPr/>
        </p:nvSpPr>
        <p:spPr>
          <a:xfrm>
            <a:off x="6119932" y="2117288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6271498" y="2185035"/>
            <a:ext cx="10406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138" dirty="0"/>
          </a:p>
        </p:txBody>
      </p:sp>
      <p:sp>
        <p:nvSpPr>
          <p:cNvPr id="8" name="Text 5"/>
          <p:cNvSpPr/>
          <p:nvPr/>
        </p:nvSpPr>
        <p:spPr>
          <a:xfrm>
            <a:off x="6708100" y="2117288"/>
            <a:ext cx="2414945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Government Incentives</a:t>
            </a:r>
            <a:endParaRPr lang="en-US" sz="1782" dirty="0"/>
          </a:p>
        </p:txBody>
      </p:sp>
      <p:sp>
        <p:nvSpPr>
          <p:cNvPr id="9" name="Text 6"/>
          <p:cNvSpPr/>
          <p:nvPr/>
        </p:nvSpPr>
        <p:spPr>
          <a:xfrm>
            <a:off x="6708100" y="2508647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financial incentives and tax breaks for renewable energy investments can encourage widespread adoption.</a:t>
            </a:r>
            <a:endParaRPr lang="en-US" sz="1425" dirty="0"/>
          </a:p>
        </p:txBody>
      </p:sp>
      <p:sp>
        <p:nvSpPr>
          <p:cNvPr id="10" name="Shape 7"/>
          <p:cNvSpPr/>
          <p:nvPr/>
        </p:nvSpPr>
        <p:spPr>
          <a:xfrm>
            <a:off x="6119932" y="3472339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11" name="Text 8"/>
          <p:cNvSpPr/>
          <p:nvPr/>
        </p:nvSpPr>
        <p:spPr>
          <a:xfrm>
            <a:off x="6252448" y="3540085"/>
            <a:ext cx="142042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138" dirty="0"/>
          </a:p>
        </p:txBody>
      </p:sp>
      <p:sp>
        <p:nvSpPr>
          <p:cNvPr id="12" name="Text 9"/>
          <p:cNvSpPr/>
          <p:nvPr/>
        </p:nvSpPr>
        <p:spPr>
          <a:xfrm>
            <a:off x="6708100" y="3472339"/>
            <a:ext cx="3025973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Technological Advancements</a:t>
            </a:r>
            <a:endParaRPr lang="en-US" sz="1782" dirty="0"/>
          </a:p>
        </p:txBody>
      </p:sp>
      <p:sp>
        <p:nvSpPr>
          <p:cNvPr id="13" name="Text 10"/>
          <p:cNvSpPr/>
          <p:nvPr/>
        </p:nvSpPr>
        <p:spPr>
          <a:xfrm>
            <a:off x="6708100" y="3863697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Investing in research and development to improve the efficiency and affordability of renewable energy technologies is crucial.</a:t>
            </a:r>
            <a:endParaRPr lang="en-US" sz="1425" dirty="0"/>
          </a:p>
        </p:txBody>
      </p:sp>
      <p:sp>
        <p:nvSpPr>
          <p:cNvPr id="14" name="Shape 11"/>
          <p:cNvSpPr/>
          <p:nvPr/>
        </p:nvSpPr>
        <p:spPr>
          <a:xfrm>
            <a:off x="6119932" y="4827389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15" name="Text 12"/>
          <p:cNvSpPr/>
          <p:nvPr/>
        </p:nvSpPr>
        <p:spPr>
          <a:xfrm>
            <a:off x="6257211" y="4895136"/>
            <a:ext cx="132517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138" dirty="0"/>
          </a:p>
        </p:txBody>
      </p:sp>
      <p:sp>
        <p:nvSpPr>
          <p:cNvPr id="16" name="Text 13"/>
          <p:cNvSpPr/>
          <p:nvPr/>
        </p:nvSpPr>
        <p:spPr>
          <a:xfrm>
            <a:off x="6708100" y="482738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Public Education</a:t>
            </a:r>
            <a:endParaRPr lang="en-US" sz="1782" dirty="0"/>
          </a:p>
        </p:txBody>
      </p:sp>
      <p:sp>
        <p:nvSpPr>
          <p:cNvPr id="17" name="Text 14"/>
          <p:cNvSpPr/>
          <p:nvPr/>
        </p:nvSpPr>
        <p:spPr>
          <a:xfrm>
            <a:off x="6708100" y="5218748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Raising public awareness about the benefits of renewable energy and the urgency of transitioning to a sustainable energy future is essential.</a:t>
            </a:r>
            <a:endParaRPr lang="en-US" sz="1425" dirty="0"/>
          </a:p>
        </p:txBody>
      </p:sp>
      <p:sp>
        <p:nvSpPr>
          <p:cNvPr id="18" name="Shape 15"/>
          <p:cNvSpPr/>
          <p:nvPr/>
        </p:nvSpPr>
        <p:spPr>
          <a:xfrm>
            <a:off x="6119932" y="6182439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19" name="Text 16"/>
          <p:cNvSpPr/>
          <p:nvPr/>
        </p:nvSpPr>
        <p:spPr>
          <a:xfrm>
            <a:off x="6251853" y="6250186"/>
            <a:ext cx="14335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138" dirty="0"/>
          </a:p>
        </p:txBody>
      </p:sp>
      <p:sp>
        <p:nvSpPr>
          <p:cNvPr id="20" name="Text 17"/>
          <p:cNvSpPr/>
          <p:nvPr/>
        </p:nvSpPr>
        <p:spPr>
          <a:xfrm>
            <a:off x="6708100" y="6182439"/>
            <a:ext cx="2931795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Infrastructure Development</a:t>
            </a:r>
            <a:endParaRPr lang="en-US" sz="1782" dirty="0"/>
          </a:p>
        </p:txBody>
      </p:sp>
      <p:sp>
        <p:nvSpPr>
          <p:cNvPr id="21" name="Text 18"/>
          <p:cNvSpPr/>
          <p:nvPr/>
        </p:nvSpPr>
        <p:spPr>
          <a:xfrm>
            <a:off x="6708100" y="6573798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Expanding the infrastructure needed to support renewable energy generation, transmission, and distribution is key to a successful transition.</a:t>
            </a:r>
            <a:endParaRPr lang="en-US" sz="14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043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Mental Health Crisis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Rising Prevalence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631644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prevalence of mental health disorders such as depression, anxiety, and stress-related conditions is increasing, impacting individuals' well-being, productivity, and social relationships.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999065"/>
            <a:ext cx="311765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Impact on Individuals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63164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health issues can lead to various challenges, including difficulty concentrating, decreased motivation, social withdrawal, and strained relationships.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Societal Implications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63164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mental health crisis has a significant impact on society, resulting in increased healthcare costs, reduced workforce productivity, and societal strain.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56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5446" y="3154442"/>
            <a:ext cx="7771328" cy="646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0"/>
              </a:lnSpc>
              <a:buNone/>
            </a:pPr>
            <a:r>
              <a:rPr lang="en-US" sz="407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Access to Mental Health Services</a:t>
            </a:r>
            <a:endParaRPr lang="en-US" sz="4072" dirty="0"/>
          </a:p>
        </p:txBody>
      </p:sp>
      <p:sp>
        <p:nvSpPr>
          <p:cNvPr id="6" name="Shape 3"/>
          <p:cNvSpPr/>
          <p:nvPr/>
        </p:nvSpPr>
        <p:spPr>
          <a:xfrm>
            <a:off x="1665446" y="4343638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1838682" y="4421148"/>
            <a:ext cx="118824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443" dirty="0"/>
          </a:p>
        </p:txBody>
      </p:sp>
      <p:sp>
        <p:nvSpPr>
          <p:cNvPr id="8" name="Text 5"/>
          <p:cNvSpPr/>
          <p:nvPr/>
        </p:nvSpPr>
        <p:spPr>
          <a:xfrm>
            <a:off x="2337673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Increased Availability</a:t>
            </a:r>
            <a:endParaRPr lang="en-US" sz="2036" dirty="0"/>
          </a:p>
        </p:txBody>
      </p:sp>
      <p:sp>
        <p:nvSpPr>
          <p:cNvPr id="9" name="Text 6"/>
          <p:cNvSpPr/>
          <p:nvPr/>
        </p:nvSpPr>
        <p:spPr>
          <a:xfrm>
            <a:off x="2337673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Expanding access to mental health care professionals, particularly in underserved areas, is crucial.</a:t>
            </a:r>
            <a:endParaRPr lang="en-US" sz="1629" dirty="0"/>
          </a:p>
        </p:txBody>
      </p:sp>
      <p:sp>
        <p:nvSpPr>
          <p:cNvPr id="10" name="Shape 7"/>
          <p:cNvSpPr/>
          <p:nvPr/>
        </p:nvSpPr>
        <p:spPr>
          <a:xfrm>
            <a:off x="7418665" y="4343638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11" name="Text 8"/>
          <p:cNvSpPr/>
          <p:nvPr/>
        </p:nvSpPr>
        <p:spPr>
          <a:xfrm>
            <a:off x="7570232" y="4421148"/>
            <a:ext cx="162282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443" dirty="0"/>
          </a:p>
        </p:txBody>
      </p:sp>
      <p:sp>
        <p:nvSpPr>
          <p:cNvPr id="12" name="Text 9"/>
          <p:cNvSpPr/>
          <p:nvPr/>
        </p:nvSpPr>
        <p:spPr>
          <a:xfrm>
            <a:off x="8090892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Affordable Care</a:t>
            </a:r>
            <a:endParaRPr lang="en-US" sz="2036" dirty="0"/>
          </a:p>
        </p:txBody>
      </p:sp>
      <p:sp>
        <p:nvSpPr>
          <p:cNvPr id="13" name="Text 10"/>
          <p:cNvSpPr/>
          <p:nvPr/>
        </p:nvSpPr>
        <p:spPr>
          <a:xfrm>
            <a:off x="8090892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Lowering the cost of mental health services, including therapy sessions and medication, is essential to ensure affordability for all.</a:t>
            </a:r>
            <a:endParaRPr lang="en-US" sz="1629" dirty="0"/>
          </a:p>
        </p:txBody>
      </p:sp>
      <p:sp>
        <p:nvSpPr>
          <p:cNvPr id="14" name="Shape 11"/>
          <p:cNvSpPr/>
          <p:nvPr/>
        </p:nvSpPr>
        <p:spPr>
          <a:xfrm>
            <a:off x="1665446" y="6223040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15" name="Text 12"/>
          <p:cNvSpPr/>
          <p:nvPr/>
        </p:nvSpPr>
        <p:spPr>
          <a:xfrm>
            <a:off x="1822371" y="6300549"/>
            <a:ext cx="151448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443" dirty="0"/>
          </a:p>
        </p:txBody>
      </p:sp>
      <p:sp>
        <p:nvSpPr>
          <p:cNvPr id="16" name="Text 13"/>
          <p:cNvSpPr/>
          <p:nvPr/>
        </p:nvSpPr>
        <p:spPr>
          <a:xfrm>
            <a:off x="2337673" y="6223040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Diverse Services</a:t>
            </a:r>
            <a:endParaRPr lang="en-US" sz="2036" dirty="0"/>
          </a:p>
        </p:txBody>
      </p:sp>
      <p:sp>
        <p:nvSpPr>
          <p:cNvPr id="17" name="Text 14"/>
          <p:cNvSpPr/>
          <p:nvPr/>
        </p:nvSpPr>
        <p:spPr>
          <a:xfrm>
            <a:off x="2337673" y="6670358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a range of mental health services, including individual therapy, group therapy, and online platforms, is vital to meet diverse needs.</a:t>
            </a:r>
            <a:endParaRPr lang="en-US" sz="1629" dirty="0"/>
          </a:p>
        </p:txBody>
      </p:sp>
      <p:sp>
        <p:nvSpPr>
          <p:cNvPr id="18" name="Shape 15"/>
          <p:cNvSpPr/>
          <p:nvPr/>
        </p:nvSpPr>
        <p:spPr>
          <a:xfrm>
            <a:off x="7418665" y="6223040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19" name="Text 16"/>
          <p:cNvSpPr/>
          <p:nvPr/>
        </p:nvSpPr>
        <p:spPr>
          <a:xfrm>
            <a:off x="7569398" y="6300549"/>
            <a:ext cx="163830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443" dirty="0"/>
          </a:p>
        </p:txBody>
      </p:sp>
      <p:sp>
        <p:nvSpPr>
          <p:cNvPr id="20" name="Text 17"/>
          <p:cNvSpPr/>
          <p:nvPr/>
        </p:nvSpPr>
        <p:spPr>
          <a:xfrm>
            <a:off x="8090892" y="6223040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Reduced Stigma</a:t>
            </a:r>
            <a:endParaRPr lang="en-US" sz="2036" dirty="0"/>
          </a:p>
        </p:txBody>
      </p:sp>
      <p:sp>
        <p:nvSpPr>
          <p:cNvPr id="21" name="Text 18"/>
          <p:cNvSpPr/>
          <p:nvPr/>
        </p:nvSpPr>
        <p:spPr>
          <a:xfrm>
            <a:off x="8090892" y="6670358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Eliminating the stigma associated with seeking mental health help is essential to encourage individuals to prioritize their well-being.</a:t>
            </a:r>
            <a:endParaRPr lang="en-US" sz="162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64712" y="611624"/>
            <a:ext cx="5559504" cy="694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72"/>
              </a:lnSpc>
              <a:buNone/>
            </a:pPr>
            <a:r>
              <a:rPr lang="en-US" sz="437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Public Awareness</a:t>
            </a:r>
            <a:endParaRPr lang="en-US" sz="437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12" y="1639967"/>
            <a:ext cx="1111806" cy="19926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10011" y="1862257"/>
            <a:ext cx="2779752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Education</a:t>
            </a:r>
            <a:endParaRPr lang="en-US" sz="2189" dirty="0"/>
          </a:p>
        </p:txBody>
      </p:sp>
      <p:sp>
        <p:nvSpPr>
          <p:cNvPr id="8" name="Text 4"/>
          <p:cNvSpPr/>
          <p:nvPr/>
        </p:nvSpPr>
        <p:spPr>
          <a:xfrm>
            <a:off x="7710011" y="2343031"/>
            <a:ext cx="6142077" cy="1067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education programs on mental health topics, from early childhood to adulthood, can foster understanding and empathy.</a:t>
            </a:r>
            <a:endParaRPr lang="en-US" sz="175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712" y="3632597"/>
            <a:ext cx="1111806" cy="19926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10011" y="3854887"/>
            <a:ext cx="2810708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Media Representation</a:t>
            </a:r>
            <a:endParaRPr lang="en-US" sz="2189" dirty="0"/>
          </a:p>
        </p:txBody>
      </p:sp>
      <p:sp>
        <p:nvSpPr>
          <p:cNvPr id="11" name="Text 6"/>
          <p:cNvSpPr/>
          <p:nvPr/>
        </p:nvSpPr>
        <p:spPr>
          <a:xfrm>
            <a:off x="7710011" y="4335661"/>
            <a:ext cx="6142077" cy="1067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Positive and accurate media representation of mental health issues can help destigmatize and normalize seeking help.</a:t>
            </a:r>
            <a:endParaRPr lang="en-US" sz="175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712" y="5625227"/>
            <a:ext cx="1111806" cy="19926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10011" y="5847517"/>
            <a:ext cx="3164919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Community Involvement</a:t>
            </a:r>
            <a:endParaRPr lang="en-US" sz="2189" dirty="0"/>
          </a:p>
        </p:txBody>
      </p:sp>
      <p:sp>
        <p:nvSpPr>
          <p:cNvPr id="14" name="Text 8"/>
          <p:cNvSpPr/>
          <p:nvPr/>
        </p:nvSpPr>
        <p:spPr>
          <a:xfrm>
            <a:off x="7710011" y="6328291"/>
            <a:ext cx="6142077" cy="1067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Promoting community initiatives and support groups focused on mental health can create a sense of belonging and provide resources.</a:t>
            </a:r>
            <a:endParaRPr lang="en-US" sz="17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61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04643" y="3020854"/>
            <a:ext cx="4952405" cy="619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74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Workplace Wellness</a:t>
            </a:r>
            <a:endParaRPr lang="en-US" sz="3900" dirty="0"/>
          </a:p>
        </p:txBody>
      </p:sp>
      <p:sp>
        <p:nvSpPr>
          <p:cNvPr id="6" name="Shape 3"/>
          <p:cNvSpPr/>
          <p:nvPr/>
        </p:nvSpPr>
        <p:spPr>
          <a:xfrm>
            <a:off x="1904643" y="3937040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2102644" y="4135041"/>
            <a:ext cx="2476143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Mental Health Days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102644" y="4563428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paid mental health days allows employees to prioritize their well-being without fear of job security.</a:t>
            </a:r>
            <a:endParaRPr lang="en-US" sz="1560" dirty="0"/>
          </a:p>
        </p:txBody>
      </p:sp>
      <p:sp>
        <p:nvSpPr>
          <p:cNvPr id="9" name="Shape 6"/>
          <p:cNvSpPr/>
          <p:nvPr/>
        </p:nvSpPr>
        <p:spPr>
          <a:xfrm>
            <a:off x="7414141" y="3937040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10" name="Text 7"/>
          <p:cNvSpPr/>
          <p:nvPr/>
        </p:nvSpPr>
        <p:spPr>
          <a:xfrm>
            <a:off x="7612142" y="4135041"/>
            <a:ext cx="3235762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Flexible Work Arrangements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612142" y="4563428"/>
            <a:ext cx="4915495" cy="633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Flexible work schedules and remote work options can reduce stress and improve work-life balance.</a:t>
            </a:r>
            <a:endParaRPr lang="en-US" sz="1560" dirty="0"/>
          </a:p>
        </p:txBody>
      </p:sp>
      <p:sp>
        <p:nvSpPr>
          <p:cNvPr id="12" name="Shape 9"/>
          <p:cNvSpPr/>
          <p:nvPr/>
        </p:nvSpPr>
        <p:spPr>
          <a:xfrm>
            <a:off x="1904643" y="5910263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13" name="Text 10"/>
          <p:cNvSpPr/>
          <p:nvPr/>
        </p:nvSpPr>
        <p:spPr>
          <a:xfrm>
            <a:off x="2102644" y="6108263"/>
            <a:ext cx="355139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Employee Assistance Programs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02644" y="6536650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Offering confidential counseling and support services to employees can provide access to professional help when needed.</a:t>
            </a:r>
            <a:endParaRPr lang="en-US" sz="1560" dirty="0"/>
          </a:p>
        </p:txBody>
      </p:sp>
      <p:sp>
        <p:nvSpPr>
          <p:cNvPr id="15" name="Shape 12"/>
          <p:cNvSpPr/>
          <p:nvPr/>
        </p:nvSpPr>
        <p:spPr>
          <a:xfrm>
            <a:off x="7414141" y="5910263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16" name="Text 13"/>
          <p:cNvSpPr/>
          <p:nvPr/>
        </p:nvSpPr>
        <p:spPr>
          <a:xfrm>
            <a:off x="7612142" y="6108263"/>
            <a:ext cx="328850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Stress Management Training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7612142" y="6536650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workshops and resources on stress management techniques can equip employees with coping skills.</a:t>
            </a:r>
            <a:endParaRPr lang="en-US" sz="156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7933" y="1034534"/>
            <a:ext cx="4853345" cy="542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74"/>
              </a:lnSpc>
              <a:buNone/>
            </a:pPr>
            <a:r>
              <a:rPr lang="en-US" sz="341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Technological Addiction</a:t>
            </a:r>
            <a:endParaRPr lang="en-US" sz="3419" dirty="0"/>
          </a:p>
        </p:txBody>
      </p:sp>
      <p:sp>
        <p:nvSpPr>
          <p:cNvPr id="6" name="Shape 3"/>
          <p:cNvSpPr/>
          <p:nvPr/>
        </p:nvSpPr>
        <p:spPr>
          <a:xfrm>
            <a:off x="851178" y="1837730"/>
            <a:ext cx="34647" cy="5357336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7" name="Shape 4"/>
          <p:cNvSpPr/>
          <p:nvPr/>
        </p:nvSpPr>
        <p:spPr>
          <a:xfrm>
            <a:off x="1063823" y="2211169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8" name="Shape 5"/>
          <p:cNvSpPr/>
          <p:nvPr/>
        </p:nvSpPr>
        <p:spPr>
          <a:xfrm>
            <a:off x="673060" y="2033111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9" name="Text 6"/>
          <p:cNvSpPr/>
          <p:nvPr/>
        </p:nvSpPr>
        <p:spPr>
          <a:xfrm>
            <a:off x="818436" y="2098238"/>
            <a:ext cx="99893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052" dirty="0"/>
          </a:p>
        </p:txBody>
      </p:sp>
      <p:sp>
        <p:nvSpPr>
          <p:cNvPr id="10" name="Text 7"/>
          <p:cNvSpPr/>
          <p:nvPr/>
        </p:nvSpPr>
        <p:spPr>
          <a:xfrm>
            <a:off x="1823799" y="2011323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Digital Overload</a:t>
            </a:r>
            <a:endParaRPr lang="en-US" sz="1710" dirty="0"/>
          </a:p>
        </p:txBody>
      </p:sp>
      <p:sp>
        <p:nvSpPr>
          <p:cNvPr id="11" name="Text 8"/>
          <p:cNvSpPr/>
          <p:nvPr/>
        </p:nvSpPr>
        <p:spPr>
          <a:xfrm>
            <a:off x="1823799" y="2386965"/>
            <a:ext cx="6712268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Constant exposure to digital devices and social media can lead to sensory overload and cognitive fatigue.</a:t>
            </a:r>
            <a:endParaRPr lang="en-US" sz="1368" dirty="0"/>
          </a:p>
        </p:txBody>
      </p:sp>
      <p:sp>
        <p:nvSpPr>
          <p:cNvPr id="12" name="Shape 9"/>
          <p:cNvSpPr/>
          <p:nvPr/>
        </p:nvSpPr>
        <p:spPr>
          <a:xfrm>
            <a:off x="1063823" y="3663375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13" name="Shape 10"/>
          <p:cNvSpPr/>
          <p:nvPr/>
        </p:nvSpPr>
        <p:spPr>
          <a:xfrm>
            <a:off x="673060" y="3485317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14" name="Text 11"/>
          <p:cNvSpPr/>
          <p:nvPr/>
        </p:nvSpPr>
        <p:spPr>
          <a:xfrm>
            <a:off x="800219" y="3550444"/>
            <a:ext cx="136327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052" dirty="0"/>
          </a:p>
        </p:txBody>
      </p:sp>
      <p:sp>
        <p:nvSpPr>
          <p:cNvPr id="15" name="Text 12"/>
          <p:cNvSpPr/>
          <p:nvPr/>
        </p:nvSpPr>
        <p:spPr>
          <a:xfrm>
            <a:off x="1823799" y="3463528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Sleep Disruption</a:t>
            </a:r>
            <a:endParaRPr lang="en-US" sz="1710" dirty="0"/>
          </a:p>
        </p:txBody>
      </p:sp>
      <p:sp>
        <p:nvSpPr>
          <p:cNvPr id="16" name="Text 13"/>
          <p:cNvSpPr/>
          <p:nvPr/>
        </p:nvSpPr>
        <p:spPr>
          <a:xfrm>
            <a:off x="1823799" y="3839170"/>
            <a:ext cx="6712268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blue light emitted from screens can interfere with sleep patterns, impacting overall health and well-being.</a:t>
            </a:r>
            <a:endParaRPr lang="en-US" sz="1368" dirty="0"/>
          </a:p>
        </p:txBody>
      </p:sp>
      <p:sp>
        <p:nvSpPr>
          <p:cNvPr id="17" name="Shape 14"/>
          <p:cNvSpPr/>
          <p:nvPr/>
        </p:nvSpPr>
        <p:spPr>
          <a:xfrm>
            <a:off x="1063823" y="5115580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18" name="Shape 15"/>
          <p:cNvSpPr/>
          <p:nvPr/>
        </p:nvSpPr>
        <p:spPr>
          <a:xfrm>
            <a:off x="673060" y="4937522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19" name="Text 16"/>
          <p:cNvSpPr/>
          <p:nvPr/>
        </p:nvSpPr>
        <p:spPr>
          <a:xfrm>
            <a:off x="804862" y="5002649"/>
            <a:ext cx="127159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052" dirty="0"/>
          </a:p>
        </p:txBody>
      </p:sp>
      <p:sp>
        <p:nvSpPr>
          <p:cNvPr id="20" name="Text 17"/>
          <p:cNvSpPr/>
          <p:nvPr/>
        </p:nvSpPr>
        <p:spPr>
          <a:xfrm>
            <a:off x="1823799" y="4915733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Social Isolation</a:t>
            </a:r>
            <a:endParaRPr lang="en-US" sz="1710" dirty="0"/>
          </a:p>
        </p:txBody>
      </p:sp>
      <p:sp>
        <p:nvSpPr>
          <p:cNvPr id="21" name="Text 18"/>
          <p:cNvSpPr/>
          <p:nvPr/>
        </p:nvSpPr>
        <p:spPr>
          <a:xfrm>
            <a:off x="1823799" y="5291376"/>
            <a:ext cx="6712268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Excessive technology use can lead to decreased face-to-face interactions and feelings of social isolation.</a:t>
            </a:r>
            <a:endParaRPr lang="en-US" sz="1368" dirty="0"/>
          </a:p>
        </p:txBody>
      </p:sp>
      <p:sp>
        <p:nvSpPr>
          <p:cNvPr id="22" name="Shape 19"/>
          <p:cNvSpPr/>
          <p:nvPr/>
        </p:nvSpPr>
        <p:spPr>
          <a:xfrm>
            <a:off x="1063823" y="6567785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23" name="Shape 20"/>
          <p:cNvSpPr/>
          <p:nvPr/>
        </p:nvSpPr>
        <p:spPr>
          <a:xfrm>
            <a:off x="673060" y="6389727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24" name="Text 21"/>
          <p:cNvSpPr/>
          <p:nvPr/>
        </p:nvSpPr>
        <p:spPr>
          <a:xfrm>
            <a:off x="799624" y="6454854"/>
            <a:ext cx="137636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052" dirty="0"/>
          </a:p>
        </p:txBody>
      </p:sp>
      <p:sp>
        <p:nvSpPr>
          <p:cNvPr id="25" name="Text 22"/>
          <p:cNvSpPr/>
          <p:nvPr/>
        </p:nvSpPr>
        <p:spPr>
          <a:xfrm>
            <a:off x="1823799" y="6367939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Mental Health Impact</a:t>
            </a:r>
            <a:endParaRPr lang="en-US" sz="1710" dirty="0"/>
          </a:p>
        </p:txBody>
      </p:sp>
      <p:sp>
        <p:nvSpPr>
          <p:cNvPr id="26" name="Text 23"/>
          <p:cNvSpPr/>
          <p:nvPr/>
        </p:nvSpPr>
        <p:spPr>
          <a:xfrm>
            <a:off x="1823799" y="6743581"/>
            <a:ext cx="6712268" cy="2778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Technological addiction can contribute to anxiety, depression, and low self-esteem.</a:t>
            </a:r>
            <a:endParaRPr lang="en-US" sz="136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43034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94303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Digital Detox</a:t>
            </a:r>
            <a:endParaRPr lang="en-US" sz="340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27444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Power Off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91238" y="225266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Regularly disconnecting from digital devices can help reduce stress, improve focus, and enhance sleep quality.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324225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392894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Time Limits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91238" y="430244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Setting time limits for technology use can prevent excessive consumption and create more time for meaningful activities.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5374005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597872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Tech-Free Zones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91238" y="635222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Designating specific areas or times as technology-free zones can encourage face-to-face interactions and create a sense of presence.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7423785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802850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Outdoor Activities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6091238" y="840200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Engaging in outdoor activities, such as hiking, biking, or simply taking a walk in nature, can provide a refreshing break from technology.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1334214"/>
            <a:ext cx="6241018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Promoting Healthy Tech Habits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6091238" y="2133481"/>
            <a:ext cx="7934325" cy="1328737"/>
          </a:xfrm>
          <a:prstGeom prst="rect">
            <a:avLst/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6263997" y="2244685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Awareness</a:t>
            </a:r>
            <a:endParaRPr lang="en-US" sz="1361" dirty="0"/>
          </a:p>
        </p:txBody>
      </p:sp>
      <p:sp>
        <p:nvSpPr>
          <p:cNvPr id="8" name="Text 5"/>
          <p:cNvSpPr/>
          <p:nvPr/>
        </p:nvSpPr>
        <p:spPr>
          <a:xfrm>
            <a:off x="10234970" y="2244685"/>
            <a:ext cx="361783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Educate people about the potential downsides of excessive technology use, such as addiction, sleep disruption, and social isolation.</a:t>
            </a:r>
            <a:endParaRPr lang="en-US" sz="1361" dirty="0"/>
          </a:p>
        </p:txBody>
      </p:sp>
      <p:sp>
        <p:nvSpPr>
          <p:cNvPr id="9" name="Text 6"/>
          <p:cNvSpPr/>
          <p:nvPr/>
        </p:nvSpPr>
        <p:spPr>
          <a:xfrm>
            <a:off x="6263997" y="3573423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Mindfulness</a:t>
            </a:r>
            <a:endParaRPr lang="en-US" sz="1361" dirty="0"/>
          </a:p>
        </p:txBody>
      </p:sp>
      <p:sp>
        <p:nvSpPr>
          <p:cNvPr id="10" name="Text 7"/>
          <p:cNvSpPr/>
          <p:nvPr/>
        </p:nvSpPr>
        <p:spPr>
          <a:xfrm>
            <a:off x="10234970" y="3573423"/>
            <a:ext cx="361783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Encourage mindful technology use, focusing on the present moment and avoiding distractions.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6091238" y="4514374"/>
            <a:ext cx="7934325" cy="1052155"/>
          </a:xfrm>
          <a:prstGeom prst="rect">
            <a:avLst/>
          </a:prstGeom>
          <a:solidFill>
            <a:srgbClr val="DEDEE9"/>
          </a:solidFill>
          <a:ln/>
        </p:spPr>
      </p:sp>
      <p:sp>
        <p:nvSpPr>
          <p:cNvPr id="12" name="Text 9"/>
          <p:cNvSpPr/>
          <p:nvPr/>
        </p:nvSpPr>
        <p:spPr>
          <a:xfrm>
            <a:off x="6263997" y="4625578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Wellness Apps</a:t>
            </a:r>
            <a:endParaRPr lang="en-US" sz="1361" dirty="0"/>
          </a:p>
        </p:txBody>
      </p:sp>
      <p:sp>
        <p:nvSpPr>
          <p:cNvPr id="13" name="Text 10"/>
          <p:cNvSpPr/>
          <p:nvPr/>
        </p:nvSpPr>
        <p:spPr>
          <a:xfrm>
            <a:off x="10234970" y="4625578"/>
            <a:ext cx="361783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the use of digital wellness apps that track technology usage, set limits, and provide insights.</a:t>
            </a:r>
            <a:endParaRPr lang="en-US" sz="1361" dirty="0"/>
          </a:p>
        </p:txBody>
      </p:sp>
      <p:sp>
        <p:nvSpPr>
          <p:cNvPr id="14" name="Text 11"/>
          <p:cNvSpPr/>
          <p:nvPr/>
        </p:nvSpPr>
        <p:spPr>
          <a:xfrm>
            <a:off x="6263997" y="5677733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</a:t>
            </a:r>
            <a:endParaRPr lang="en-US" sz="1361" dirty="0"/>
          </a:p>
        </p:txBody>
      </p:sp>
      <p:sp>
        <p:nvSpPr>
          <p:cNvPr id="15" name="Text 12"/>
          <p:cNvSpPr/>
          <p:nvPr/>
        </p:nvSpPr>
        <p:spPr>
          <a:xfrm>
            <a:off x="10234970" y="5677733"/>
            <a:ext cx="361783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Emphasize the importance of balancing technology use with other activities, such as hobbies, social interactions, and outdoor time.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98312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1090732" y="626626"/>
            <a:ext cx="5697379" cy="712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8"/>
              </a:lnSpc>
              <a:buNone/>
            </a:pPr>
            <a:r>
              <a:rPr lang="en-US" sz="448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Sustainable Living</a:t>
            </a:r>
            <a:endParaRPr lang="en-US" sz="448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32" y="1794510"/>
            <a:ext cx="6053495" cy="37413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0732" y="5820608"/>
            <a:ext cx="2848689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Renewable Energy</a:t>
            </a:r>
            <a:endParaRPr lang="en-US" sz="2243" dirty="0"/>
          </a:p>
        </p:txBody>
      </p:sp>
      <p:sp>
        <p:nvSpPr>
          <p:cNvPr id="7" name="Text 4"/>
          <p:cNvSpPr/>
          <p:nvPr/>
        </p:nvSpPr>
        <p:spPr>
          <a:xfrm>
            <a:off x="1090732" y="6313408"/>
            <a:ext cx="6053495" cy="1093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Transitioning to renewable energy sources like solar, wind, and hydro power can reduce reliance on fossil fuels and mitigate climate change.</a:t>
            </a:r>
            <a:endParaRPr lang="en-US" sz="179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55" y="1794510"/>
            <a:ext cx="6053495" cy="37413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6055" y="5820608"/>
            <a:ext cx="3096935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Sustainable Agriculture</a:t>
            </a:r>
            <a:endParaRPr lang="en-US" sz="2243" dirty="0"/>
          </a:p>
        </p:txBody>
      </p:sp>
      <p:sp>
        <p:nvSpPr>
          <p:cNvPr id="10" name="Text 6"/>
          <p:cNvSpPr/>
          <p:nvPr/>
        </p:nvSpPr>
        <p:spPr>
          <a:xfrm>
            <a:off x="7486055" y="6313408"/>
            <a:ext cx="6053495" cy="1458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Supporting sustainable agricultural practices, such as organic farming, permaculture, and regenerative agriculture, can protect biodiversity and promote healthy soil.</a:t>
            </a:r>
            <a:endParaRPr lang="en-US" sz="179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785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Playfair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Andaye </cp:lastModifiedBy>
  <cp:revision>3</cp:revision>
  <dcterms:created xsi:type="dcterms:W3CDTF">2024-07-09T15:14:13Z</dcterms:created>
  <dcterms:modified xsi:type="dcterms:W3CDTF">2024-09-13T06:17:49Z</dcterms:modified>
</cp:coreProperties>
</file>